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672" r:id="rId3"/>
  </p:sldMasterIdLst>
  <p:notesMasterIdLst>
    <p:notesMasterId r:id="rId59"/>
  </p:notesMasterIdLst>
  <p:sldIdLst>
    <p:sldId id="344" r:id="rId4"/>
    <p:sldId id="257" r:id="rId5"/>
    <p:sldId id="297" r:id="rId6"/>
    <p:sldId id="298" r:id="rId7"/>
    <p:sldId id="316" r:id="rId8"/>
    <p:sldId id="314" r:id="rId9"/>
    <p:sldId id="301" r:id="rId10"/>
    <p:sldId id="330" r:id="rId11"/>
    <p:sldId id="331" r:id="rId12"/>
    <p:sldId id="332" r:id="rId13"/>
    <p:sldId id="354" r:id="rId14"/>
    <p:sldId id="350" r:id="rId15"/>
    <p:sldId id="351" r:id="rId16"/>
    <p:sldId id="352" r:id="rId17"/>
    <p:sldId id="353" r:id="rId18"/>
    <p:sldId id="323" r:id="rId19"/>
    <p:sldId id="325" r:id="rId20"/>
    <p:sldId id="315" r:id="rId21"/>
    <p:sldId id="334" r:id="rId22"/>
    <p:sldId id="317" r:id="rId23"/>
    <p:sldId id="338" r:id="rId24"/>
    <p:sldId id="318" r:id="rId25"/>
    <p:sldId id="320" r:id="rId26"/>
    <p:sldId id="333" r:id="rId27"/>
    <p:sldId id="299" r:id="rId28"/>
    <p:sldId id="313" r:id="rId29"/>
    <p:sldId id="321" r:id="rId30"/>
    <p:sldId id="322" r:id="rId31"/>
    <p:sldId id="302" r:id="rId32"/>
    <p:sldId id="307" r:id="rId33"/>
    <p:sldId id="306" r:id="rId34"/>
    <p:sldId id="335" r:id="rId35"/>
    <p:sldId id="303" r:id="rId36"/>
    <p:sldId id="309" r:id="rId37"/>
    <p:sldId id="312" r:id="rId38"/>
    <p:sldId id="310" r:id="rId39"/>
    <p:sldId id="311" r:id="rId40"/>
    <p:sldId id="300" r:id="rId41"/>
    <p:sldId id="329" r:id="rId42"/>
    <p:sldId id="327" r:id="rId43"/>
    <p:sldId id="328" r:id="rId44"/>
    <p:sldId id="340" r:id="rId45"/>
    <p:sldId id="339" r:id="rId46"/>
    <p:sldId id="267" r:id="rId47"/>
    <p:sldId id="336" r:id="rId48"/>
    <p:sldId id="341" r:id="rId49"/>
    <p:sldId id="342" r:id="rId50"/>
    <p:sldId id="289" r:id="rId51"/>
    <p:sldId id="291" r:id="rId52"/>
    <p:sldId id="345" r:id="rId53"/>
    <p:sldId id="346" r:id="rId54"/>
    <p:sldId id="347" r:id="rId55"/>
    <p:sldId id="348" r:id="rId56"/>
    <p:sldId id="349" r:id="rId57"/>
    <p:sldId id="28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9F3C8"/>
    <a:srgbClr val="E2C7A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4660"/>
  </p:normalViewPr>
  <p:slideViewPr>
    <p:cSldViewPr>
      <p:cViewPr>
        <p:scale>
          <a:sx n="100" d="100"/>
          <a:sy n="100" d="100"/>
        </p:scale>
        <p:origin x="-227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Available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/>
      <dgm:t>
        <a:bodyPr/>
        <a:lstStyle/>
        <a:p>
          <a:endParaRPr lang="en-US"/>
        </a:p>
      </dgm:t>
    </dgm:pt>
    <dgm:pt modelId="{287021CB-8983-43F3-B801-B08C3D7AFBA7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02727FC4-0155-4C31-A01D-B00B966048C1}" type="parTrans" cxnId="{7C9681D7-17CF-4E8A-A036-F5EC94377DF8}">
      <dgm:prSet/>
      <dgm:spPr/>
      <dgm:t>
        <a:bodyPr/>
        <a:lstStyle/>
        <a:p>
          <a:endParaRPr lang="en-US"/>
        </a:p>
      </dgm:t>
    </dgm:pt>
    <dgm:pt modelId="{AF98A348-B19F-49DC-9C45-943F5F499F59}" type="sibTrans" cxnId="{7C9681D7-17CF-4E8A-A036-F5EC94377DF8}">
      <dgm:prSet/>
      <dgm:spPr/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/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BEE1B3B7-7A1E-44D9-8740-2ABCF49E0DBF}" type="pres">
      <dgm:prSet presAssocID="{287021CB-8983-43F3-B801-B08C3D7AFBA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C2EF01-389E-4394-9A1B-F427D9332157}" type="pres">
      <dgm:prSet presAssocID="{AF98A348-B19F-49DC-9C45-943F5F499F59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9DC5F2A-7137-4C10-954A-C5E3A07E35FF}" type="pres">
      <dgm:prSet presAssocID="{AF98A348-B19F-49DC-9C45-943F5F499F59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F8A3AE-E2AC-466B-B271-83DBBB5D6171}" type="pres">
      <dgm:prSet presAssocID="{9F741120-9200-4306-83DA-FAE3556238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56DB204-3521-49F0-A844-D9F23950F0EC}" type="presOf" srcId="{AF98A348-B19F-49DC-9C45-943F5F499F59}" destId="{79DC5F2A-7137-4C10-954A-C5E3A07E35FF}" srcOrd="1" destOrd="0" presId="urn:microsoft.com/office/officeart/2005/8/layout/cycle7"/>
    <dgm:cxn modelId="{92595584-4F6F-4D5D-825F-54495CEACE27}" type="presOf" srcId="{287021CB-8983-43F3-B801-B08C3D7AFBA7}" destId="{BEE1B3B7-7A1E-44D9-8740-2ABCF49E0DBF}" srcOrd="0" destOrd="0" presId="urn:microsoft.com/office/officeart/2005/8/layout/cycle7"/>
    <dgm:cxn modelId="{27CDD465-714B-44F5-9F75-9624CE09D817}" type="presOf" srcId="{EC7D28E9-AC6B-44F3-8EB7-E53EF51B2A78}" destId="{CE45B9D5-6C5A-4F99-B673-C0927050AB47}" srcOrd="1" destOrd="0" presId="urn:microsoft.com/office/officeart/2005/8/layout/cycle7"/>
    <dgm:cxn modelId="{75DBA032-AD12-4E11-A0FB-7BE74EB29B99}" type="presOf" srcId="{50B32CE1-3FA2-4F27-A529-C0E7696826F4}" destId="{DE7D1722-1800-4FBE-A27B-7DF58B6ABC70}" srcOrd="0" destOrd="0" presId="urn:microsoft.com/office/officeart/2005/8/layout/cycle7"/>
    <dgm:cxn modelId="{F41CF4C0-D28A-4A45-98BC-A3E504FA40C5}" type="presOf" srcId="{EC7D28E9-AC6B-44F3-8EB7-E53EF51B2A78}" destId="{79C1BC8E-2B81-4C5D-826D-AC6F768D53E6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C0B91581-47F7-42BA-A1E9-D7B850B043BB}" type="presOf" srcId="{50B32CE1-3FA2-4F27-A529-C0E7696826F4}" destId="{08077DD3-7BC6-4948-83C2-AF26831148BB}" srcOrd="1" destOrd="0" presId="urn:microsoft.com/office/officeart/2005/8/layout/cycle7"/>
    <dgm:cxn modelId="{63ED66A6-9FE0-42D5-A87C-CE0D32544BAA}" type="presOf" srcId="{AF98A348-B19F-49DC-9C45-943F5F499F59}" destId="{7DC2EF01-389E-4394-9A1B-F427D9332157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D77DC63B-73DD-4646-89FF-F41B9F51B961}" type="presOf" srcId="{02D81A3D-96CB-4B2C-9381-532603614704}" destId="{A0A63CA1-790D-4BE1-BFFD-8429CDB35C48}" srcOrd="0" destOrd="0" presId="urn:microsoft.com/office/officeart/2005/8/layout/cycle7"/>
    <dgm:cxn modelId="{2DDE09D5-6459-4B83-9F6A-2B11ACBDA5F3}" type="presOf" srcId="{C5AFB91B-3503-4C9F-A25E-4A808DD1E105}" destId="{728E975B-71B8-47DF-BDF9-4F3C966F2F70}" srcOrd="0" destOrd="0" presId="urn:microsoft.com/office/officeart/2005/8/layout/cycle7"/>
    <dgm:cxn modelId="{7C9681D7-17CF-4E8A-A036-F5EC94377DF8}" srcId="{C5AFB91B-3503-4C9F-A25E-4A808DD1E105}" destId="{287021CB-8983-43F3-B801-B08C3D7AFBA7}" srcOrd="1" destOrd="0" parTransId="{02727FC4-0155-4C31-A01D-B00B966048C1}" sibTransId="{AF98A348-B19F-49DC-9C45-943F5F499F59}"/>
    <dgm:cxn modelId="{08DC01D8-008C-44EE-9134-4B76FF409E57}" type="presOf" srcId="{9F741120-9200-4306-83DA-FAE35562382A}" destId="{83F8A3AE-E2AC-466B-B271-83DBBB5D6171}" srcOrd="0" destOrd="0" presId="urn:microsoft.com/office/officeart/2005/8/layout/cycle7"/>
    <dgm:cxn modelId="{E6381E20-5F3E-4188-94CB-99ED949E12A2}" type="presParOf" srcId="{728E975B-71B8-47DF-BDF9-4F3C966F2F70}" destId="{A0A63CA1-790D-4BE1-BFFD-8429CDB35C48}" srcOrd="0" destOrd="0" presId="urn:microsoft.com/office/officeart/2005/8/layout/cycle7"/>
    <dgm:cxn modelId="{C88B9C74-A010-45D2-99A3-3BA348E4622E}" type="presParOf" srcId="{728E975B-71B8-47DF-BDF9-4F3C966F2F70}" destId="{DE7D1722-1800-4FBE-A27B-7DF58B6ABC70}" srcOrd="1" destOrd="0" presId="urn:microsoft.com/office/officeart/2005/8/layout/cycle7"/>
    <dgm:cxn modelId="{8A026232-3001-4354-9477-F8491347A0A2}" type="presParOf" srcId="{DE7D1722-1800-4FBE-A27B-7DF58B6ABC70}" destId="{08077DD3-7BC6-4948-83C2-AF26831148BB}" srcOrd="0" destOrd="0" presId="urn:microsoft.com/office/officeart/2005/8/layout/cycle7"/>
    <dgm:cxn modelId="{A572406D-06A9-4C34-9BDC-7D4FA360BF51}" type="presParOf" srcId="{728E975B-71B8-47DF-BDF9-4F3C966F2F70}" destId="{BEE1B3B7-7A1E-44D9-8740-2ABCF49E0DBF}" srcOrd="2" destOrd="0" presId="urn:microsoft.com/office/officeart/2005/8/layout/cycle7"/>
    <dgm:cxn modelId="{D4D2DC88-1C6E-469D-82DD-D0F95B7CAF56}" type="presParOf" srcId="{728E975B-71B8-47DF-BDF9-4F3C966F2F70}" destId="{7DC2EF01-389E-4394-9A1B-F427D9332157}" srcOrd="3" destOrd="0" presId="urn:microsoft.com/office/officeart/2005/8/layout/cycle7"/>
    <dgm:cxn modelId="{36BAD441-542B-43C8-B913-8528248415E1}" type="presParOf" srcId="{7DC2EF01-389E-4394-9A1B-F427D9332157}" destId="{79DC5F2A-7137-4C10-954A-C5E3A07E35FF}" srcOrd="0" destOrd="0" presId="urn:microsoft.com/office/officeart/2005/8/layout/cycle7"/>
    <dgm:cxn modelId="{075ECD29-FB26-4720-A6CE-8A7BD2796869}" type="presParOf" srcId="{728E975B-71B8-47DF-BDF9-4F3C966F2F70}" destId="{83F8A3AE-E2AC-466B-B271-83DBBB5D6171}" srcOrd="4" destOrd="0" presId="urn:microsoft.com/office/officeart/2005/8/layout/cycle7"/>
    <dgm:cxn modelId="{5D408B66-77FC-4C5D-8B83-D86714F7CE2D}" type="presParOf" srcId="{728E975B-71B8-47DF-BDF9-4F3C966F2F70}" destId="{79C1BC8E-2B81-4C5D-826D-AC6F768D53E6}" srcOrd="5" destOrd="0" presId="urn:microsoft.com/office/officeart/2005/8/layout/cycle7"/>
    <dgm:cxn modelId="{F0CA7E08-DFD9-4037-BC70-2E24BEE4A3C6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Available</a:t>
          </a:r>
          <a:endParaRPr lang="en-US" sz="2700" kern="1200" dirty="0"/>
        </a:p>
      </dsp:txBody>
      <dsp:txXfrm>
        <a:off x="2026603" y="31997"/>
        <a:ext cx="2042793" cy="990578"/>
      </dsp:txXfrm>
    </dsp:sp>
    <dsp:sp modelId="{DE7D1722-1800-4FBE-A27B-7DF58B6ABC70}">
      <dsp:nvSpPr>
        <dsp:cNvPr id="0" name=""/>
        <dsp:cNvSpPr/>
      </dsp:nvSpPr>
      <dsp:spPr>
        <a:xfrm rot="3600000">
          <a:off x="3368523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79006" y="1921517"/>
        <a:ext cx="875480" cy="220965"/>
      </dsp:txXfrm>
    </dsp:sp>
    <dsp:sp modelId="{BEE1B3B7-7A1E-44D9-8740-2ABCF49E0DBF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Partition tolerant</a:t>
          </a:r>
          <a:endParaRPr lang="en-US" sz="2700" kern="1200" dirty="0"/>
        </a:p>
      </dsp:txBody>
      <dsp:txXfrm>
        <a:off x="3764096" y="3041423"/>
        <a:ext cx="2042793" cy="990578"/>
      </dsp:txXfrm>
    </dsp:sp>
    <dsp:sp modelId="{7DC2EF01-389E-4394-9A1B-F427D9332157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83F8A3AE-E2AC-466B-B271-83DBBB5D6171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Consistent</a:t>
          </a:r>
          <a:endParaRPr lang="en-US" sz="2700" kern="1200" dirty="0"/>
        </a:p>
      </dsp:txBody>
      <dsp:txXfrm>
        <a:off x="289109" y="3041423"/>
        <a:ext cx="2042793" cy="990578"/>
      </dsp:txXfrm>
    </dsp:sp>
    <dsp:sp modelId="{79C1BC8E-2B81-4C5D-826D-AC6F768D53E6}">
      <dsp:nvSpPr>
        <dsp:cNvPr id="0" name=""/>
        <dsp:cNvSpPr/>
      </dsp:nvSpPr>
      <dsp:spPr>
        <a:xfrm rot="18000000">
          <a:off x="1631030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41513" y="1921517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23054-8A21-4421-ADA6-C84CDCAC2B1F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99B6A-85F9-4373-86F3-660015375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99B6A-85F9-4373-86F3-660015375B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3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8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69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68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35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968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0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60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3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50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39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08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96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41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93100" y="5803900"/>
            <a:ext cx="36671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80B606"/>
                </a:solidFill>
                <a:latin typeface="Wingdings" pitchFamily="2" charset="2"/>
              </a:rPr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3524C6-A3D7-4D35-B008-C3563BAA43FB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DF0B6-AFDF-4A47-AD06-8DF80FDE1F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9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83B2B1-EAF8-4B31-B696-9B5F18DF5EB2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BCF3B-7E71-4D53-96B3-0636A9AB36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30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93100" y="5803900"/>
            <a:ext cx="36671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80B606"/>
                </a:solidFill>
                <a:latin typeface="Wingdings" pitchFamily="2" charset="2"/>
              </a:rPr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A99C6B-00E1-4F36-B88A-F3CFC195C339}" type="datetimeFigureOut">
              <a:rPr lang="en-US">
                <a:solidFill>
                  <a:prstClr val="white"/>
                </a:solidFill>
              </a:rPr>
              <a:pPr/>
              <a:t>8/31/2012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1446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085932-16C5-432B-AAE8-948F7F71E6E5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1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DDAE49-8657-4B7D-BB73-A35E34156737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DD191-FD1E-49A1-B255-4759AFC14F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711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4000F-34D3-4CDA-A421-D630C16954BB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0D19D-21D7-4BF1-B330-6AF55CA3C9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3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205B2C33-6D05-42C7-B3ED-10206DB8F7D6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F6BB7F6-5980-481D-B51B-ACC6E0C9A2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3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B211E13-938F-455E-9D4E-18B5A246C64D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8BBAB29-3495-49B4-A0AD-4AFAE3FB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541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F53D51DE-2D98-4A55-9C80-88A0DA843B53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AEC20D7-2CD1-4D7F-BB35-8A6D667AD8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68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8CECA-57C2-44BB-B1A1-8DED84DB9991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2A52C0-9C09-475B-9E68-0D8CDDE5E4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88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E1AECC-E335-41B8-A3F5-E70361F41531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EDBC9-4D42-462C-8A6E-32A7A26B57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5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68FD47-1C9B-4D9F-A71A-264478DEEF9F}" type="datetimeFigureOut">
              <a:rPr lang="en-US">
                <a:solidFill>
                  <a:prstClr val="white"/>
                </a:solidFill>
              </a:rPr>
              <a:pPr/>
              <a:t>8/31/2012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F73A2-38F1-4BFA-92DC-F416247718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46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141941-FCE7-4B25-9D7E-D0ABCED60767}" type="datetimeFigureOut">
              <a:rPr lang="en-US">
                <a:solidFill>
                  <a:prstClr val="white"/>
                </a:solidFill>
              </a:rPr>
              <a:pPr/>
              <a:t>8/31/2012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5ADA38F-5EED-42AD-A282-A101AFA0FA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009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44E548-BA3D-4B9C-941A-3962714C1A0D}" type="datetimeFigureOut">
              <a:rPr lang="en-US">
                <a:solidFill>
                  <a:prstClr val="white"/>
                </a:solidFill>
              </a:rPr>
              <a:pPr/>
              <a:t>8/31/2012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2326C338-C9BC-4A70-BDF2-2BD5E970C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42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7F6F7-3C35-47FB-B360-D9DC08DD43E5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C3CB7-A5C3-4071-A128-03CF00EB8F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45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37D9E2-5E19-4F75-877D-03AFFB71DC4C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07123B-BACB-4B25-9D7C-4D27CA11B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91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A5C423-0969-477E-AFF3-07D63891FA0C}" type="datetimeFigureOut">
              <a:rPr lang="en-US"/>
              <a:pPr/>
              <a:t>8/31/2012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A3B9F5-CAD6-4911-8862-A2EF39E6C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7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3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8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/>
              <a:t>8/31/2012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8/31/2012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3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444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9775" y="2770188"/>
            <a:ext cx="766286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7F7F7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6B9D69-9AD4-410E-B4E5-47E34FA5EA98}" type="datetimeFigureOut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8/31/2012</a:t>
            </a:fld>
            <a:endParaRPr lang="en-US" smtClean="0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rgbClr val="7F7F7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D6DCD0-28E2-4AC4-B3AF-AF74AA4BC493}" type="slidenum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10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ts val="20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1pPr>
      <a:lvl2pPr marL="685800" indent="-336550" algn="l" rtl="0" eaLnBrk="1" fontAlgn="base" hangingPunct="1">
        <a:spcBef>
          <a:spcPts val="600"/>
        </a:spcBef>
        <a:spcAft>
          <a:spcPct val="0"/>
        </a:spcAft>
        <a:buClr>
          <a:srgbClr val="C1F944"/>
        </a:buClr>
        <a:buSzPct val="90000"/>
        <a:buFont typeface="Wingdings" pitchFamily="2" charset="2"/>
        <a:buChar char="S"/>
        <a:defRPr sz="20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2pPr>
      <a:lvl3pPr marL="10350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3pPr>
      <a:lvl4pPr marL="1371600" indent="-336550" algn="l" rtl="0" eaLnBrk="1" fontAlgn="base" hangingPunct="1">
        <a:spcBef>
          <a:spcPts val="600"/>
        </a:spcBef>
        <a:spcAft>
          <a:spcPct val="0"/>
        </a:spcAft>
        <a:buClr>
          <a:srgbClr val="C1F944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4pPr>
      <a:lvl5pPr marL="17208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gif"/><Relationship Id="rId12" Type="http://schemas.openxmlformats.org/officeDocument/2006/relationships/image" Target="../media/image22.png"/><Relationship Id="rId17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png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memegenerator.net/Twin-Peaks-Log-Lady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jpeg"/><Relationship Id="rId26" Type="http://schemas.openxmlformats.org/officeDocument/2006/relationships/image" Target="../media/image75.png"/><Relationship Id="rId39" Type="http://schemas.openxmlformats.org/officeDocument/2006/relationships/image" Target="../media/image88.jpeg"/><Relationship Id="rId21" Type="http://schemas.openxmlformats.org/officeDocument/2006/relationships/image" Target="../media/image70.png"/><Relationship Id="rId34" Type="http://schemas.openxmlformats.org/officeDocument/2006/relationships/image" Target="../media/image83.jpeg"/><Relationship Id="rId42" Type="http://schemas.openxmlformats.org/officeDocument/2006/relationships/image" Target="../media/image91.jpeg"/><Relationship Id="rId47" Type="http://schemas.openxmlformats.org/officeDocument/2006/relationships/image" Target="../media/image96.jpeg"/><Relationship Id="rId50" Type="http://schemas.openxmlformats.org/officeDocument/2006/relationships/image" Target="../media/image99.png"/><Relationship Id="rId55" Type="http://schemas.openxmlformats.org/officeDocument/2006/relationships/image" Target="../media/image104.png"/><Relationship Id="rId7" Type="http://schemas.openxmlformats.org/officeDocument/2006/relationships/image" Target="../media/image57.jpeg"/><Relationship Id="rId12" Type="http://schemas.openxmlformats.org/officeDocument/2006/relationships/image" Target="../media/image61.png"/><Relationship Id="rId17" Type="http://schemas.openxmlformats.org/officeDocument/2006/relationships/image" Target="../media/image66.gif"/><Relationship Id="rId25" Type="http://schemas.openxmlformats.org/officeDocument/2006/relationships/image" Target="../media/image74.jpeg"/><Relationship Id="rId33" Type="http://schemas.openxmlformats.org/officeDocument/2006/relationships/image" Target="../media/image82.jpeg"/><Relationship Id="rId38" Type="http://schemas.openxmlformats.org/officeDocument/2006/relationships/image" Target="../media/image87.jpeg"/><Relationship Id="rId46" Type="http://schemas.openxmlformats.org/officeDocument/2006/relationships/image" Target="../media/image9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20" Type="http://schemas.openxmlformats.org/officeDocument/2006/relationships/image" Target="../media/image69.jpeg"/><Relationship Id="rId29" Type="http://schemas.openxmlformats.org/officeDocument/2006/relationships/image" Target="../media/image78.jpeg"/><Relationship Id="rId41" Type="http://schemas.openxmlformats.org/officeDocument/2006/relationships/image" Target="../media/image90.png"/><Relationship Id="rId54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11" Type="http://schemas.openxmlformats.org/officeDocument/2006/relationships/image" Target="../media/image60.png"/><Relationship Id="rId24" Type="http://schemas.openxmlformats.org/officeDocument/2006/relationships/image" Target="../media/image73.jpeg"/><Relationship Id="rId32" Type="http://schemas.openxmlformats.org/officeDocument/2006/relationships/image" Target="../media/image81.jpeg"/><Relationship Id="rId37" Type="http://schemas.openxmlformats.org/officeDocument/2006/relationships/image" Target="../media/image86.jpeg"/><Relationship Id="rId40" Type="http://schemas.openxmlformats.org/officeDocument/2006/relationships/image" Target="../media/image89.jpeg"/><Relationship Id="rId45" Type="http://schemas.openxmlformats.org/officeDocument/2006/relationships/image" Target="../media/image94.jpeg"/><Relationship Id="rId53" Type="http://schemas.openxmlformats.org/officeDocument/2006/relationships/image" Target="../media/image102.jpeg"/><Relationship Id="rId5" Type="http://schemas.openxmlformats.org/officeDocument/2006/relationships/image" Target="../media/image55.jpeg"/><Relationship Id="rId15" Type="http://schemas.openxmlformats.org/officeDocument/2006/relationships/image" Target="../media/image64.png"/><Relationship Id="rId23" Type="http://schemas.openxmlformats.org/officeDocument/2006/relationships/image" Target="../media/image72.jpeg"/><Relationship Id="rId28" Type="http://schemas.openxmlformats.org/officeDocument/2006/relationships/image" Target="../media/image77.gif"/><Relationship Id="rId36" Type="http://schemas.openxmlformats.org/officeDocument/2006/relationships/image" Target="../media/image85.jpeg"/><Relationship Id="rId49" Type="http://schemas.openxmlformats.org/officeDocument/2006/relationships/image" Target="../media/image98.png"/><Relationship Id="rId10" Type="http://schemas.openxmlformats.org/officeDocument/2006/relationships/image" Target="../media/image51.png"/><Relationship Id="rId19" Type="http://schemas.openxmlformats.org/officeDocument/2006/relationships/image" Target="../media/image68.png"/><Relationship Id="rId31" Type="http://schemas.openxmlformats.org/officeDocument/2006/relationships/image" Target="../media/image80.jpeg"/><Relationship Id="rId44" Type="http://schemas.openxmlformats.org/officeDocument/2006/relationships/image" Target="../media/image93.jpeg"/><Relationship Id="rId52" Type="http://schemas.openxmlformats.org/officeDocument/2006/relationships/image" Target="../media/image101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3.png"/><Relationship Id="rId22" Type="http://schemas.openxmlformats.org/officeDocument/2006/relationships/image" Target="../media/image71.jpeg"/><Relationship Id="rId27" Type="http://schemas.openxmlformats.org/officeDocument/2006/relationships/image" Target="../media/image76.jpeg"/><Relationship Id="rId30" Type="http://schemas.openxmlformats.org/officeDocument/2006/relationships/image" Target="../media/image79.jpeg"/><Relationship Id="rId35" Type="http://schemas.openxmlformats.org/officeDocument/2006/relationships/image" Target="../media/image84.jpeg"/><Relationship Id="rId43" Type="http://schemas.openxmlformats.org/officeDocument/2006/relationships/image" Target="../media/image92.jpeg"/><Relationship Id="rId48" Type="http://schemas.openxmlformats.org/officeDocument/2006/relationships/image" Target="../media/image97.png"/><Relationship Id="rId8" Type="http://schemas.openxmlformats.org/officeDocument/2006/relationships/image" Target="../media/image58.png"/><Relationship Id="rId51" Type="http://schemas.openxmlformats.org/officeDocument/2006/relationships/image" Target="../media/image100.jpeg"/><Relationship Id="rId3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gif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ctrTitle"/>
          </p:nvPr>
        </p:nvSpPr>
        <p:spPr>
          <a:xfrm>
            <a:off x="457200" y="1295400"/>
            <a:ext cx="8228013" cy="1927225"/>
          </a:xfrm>
        </p:spPr>
        <p:txBody>
          <a:bodyPr/>
          <a:lstStyle/>
          <a:p>
            <a:r>
              <a:rPr lang="en-US" dirty="0"/>
              <a:t>Erlang, CQRS and .NET walk into a bar </a:t>
            </a:r>
          </a:p>
        </p:txBody>
      </p:sp>
      <p:pic>
        <p:nvPicPr>
          <p:cNvPr id="10243" name="Picture 6" descr="devlink2012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5816600"/>
            <a:ext cx="2433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13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proven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83820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83" y="619125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281112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603" y="480494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98473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738" y="3797433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68" y="4909854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9050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016" y="5791200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18" y="4039426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05" y="1187709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16" y="2057400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76438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2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Concurrency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Shared memory concurrency is hard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2) </a:t>
            </a:r>
            <a:r>
              <a:rPr lang="en-US" sz="3600" dirty="0">
                <a:solidFill>
                  <a:schemeClr val="bg1"/>
                </a:solidFill>
              </a:rPr>
              <a:t>Message passing concurrency is easy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838200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3048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One .NET 4.0 Thread (allocates one megabyte)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One Erlang Process </a:t>
            </a:r>
            <a:r>
              <a:rPr lang="en-US" sz="2400" b="1" dirty="0" smtClean="0">
                <a:solidFill>
                  <a:schemeClr val="bg1"/>
                </a:solidFill>
              </a:rPr>
              <a:t>(allocates one </a:t>
            </a:r>
            <a:r>
              <a:rPr lang="en-US" sz="2400" b="1" dirty="0">
                <a:solidFill>
                  <a:schemeClr val="bg1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Stack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Garbage Collector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Mailbox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Links and Monitors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8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 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4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362200"/>
            <a:ext cx="1143000" cy="2209800"/>
            <a:chOff x="1752600" y="2362200"/>
            <a:chExt cx="1143000" cy="2209800"/>
          </a:xfrm>
        </p:grpSpPr>
        <p:sp>
          <p:nvSpPr>
            <p:cNvPr id="19" name="Rectangle 18"/>
            <p:cNvSpPr/>
            <p:nvPr/>
          </p:nvSpPr>
          <p:spPr>
            <a:xfrm>
              <a:off x="1923187" y="2362200"/>
              <a:ext cx="8018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br>
                <a:rPr lang="en-US" dirty="0" smtClean="0">
                  <a:solidFill>
                    <a:srgbClr val="FFFF99"/>
                  </a:solidFill>
                </a:rPr>
              </a:br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endParaRPr lang="en-US" b="1" dirty="0">
                <a:solidFill>
                  <a:srgbClr val="FFFF99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52600" y="3962400"/>
              <a:ext cx="1143000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lowchart: Direct Access Storage 22"/>
            <p:cNvSpPr/>
            <p:nvPr/>
          </p:nvSpPr>
          <p:spPr>
            <a:xfrm>
              <a:off x="2019300" y="3213340"/>
              <a:ext cx="609600" cy="381000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Distribution: built-in from the start</a:t>
            </a:r>
            <a:endParaRPr lang="en-US" sz="2800" b="1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62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Erlang reliability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67116"/>
              </p:ext>
            </p:extLst>
          </p:nvPr>
        </p:nvGraphicFramePr>
        <p:xfrm>
          <a:off x="1638300" y="1828800"/>
          <a:ext cx="5867400" cy="320040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9592"/>
                <a:gridCol w="1647264"/>
                <a:gridCol w="3510544"/>
              </a:tblGrid>
              <a:tr h="4083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Nines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Uptime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Annual Downtime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99.9999999%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30 milliseconds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99.9999990%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300 milliseconds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99.9999900%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 </a:t>
                      </a:r>
                      <a:r>
                        <a:rPr lang="en-US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seconds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99.9999000%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32 seconds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99.9990000%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5 minutes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99.9900000%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53 minutes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99.9000000%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8 hours, 46 minutes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490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99.0000000%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3 days, 15 hours, 36 minutes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6858000" y="3686175"/>
            <a:ext cx="609600" cy="8096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96000" y="3686175"/>
            <a:ext cx="571500" cy="9120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810000" y="3733800"/>
            <a:ext cx="381000" cy="876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Erlang reliability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14400" y="3181350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90600" y="171450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76650" y="3171825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6000" y="3152775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838450" y="4648200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934200" y="4610100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953000" y="4610100"/>
            <a:ext cx="15240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476500" y="952500"/>
            <a:ext cx="8001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0"/>
          </p:cNvCxnSpPr>
          <p:nvPr/>
        </p:nvCxnSpPr>
        <p:spPr>
          <a:xfrm>
            <a:off x="1676400" y="2400300"/>
            <a:ext cx="0" cy="781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86200" y="952500"/>
            <a:ext cx="10287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43600" y="2247900"/>
            <a:ext cx="723900" cy="800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495800" y="2247900"/>
            <a:ext cx="838200" cy="800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971800" y="45720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53000" y="1714500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r>
              <a:rPr lang="en-US" sz="6600" b="1" dirty="0" smtClean="0">
                <a:solidFill>
                  <a:schemeClr val="bg1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r>
              <a:rPr lang="en-US" sz="6600" b="1" dirty="0" smtClean="0">
                <a:solidFill>
                  <a:schemeClr val="bg1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chemeClr val="bg1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What is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2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62400"/>
            <a:ext cx="9144000" cy="29146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562600" y="4267200"/>
            <a:ext cx="3048000" cy="2292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36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36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36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36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36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36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36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3600" dirty="0" err="1" smtClean="0">
                <a:solidFill>
                  <a:prstClr val="white">
                    <a:lumMod val="95000"/>
                  </a:prstClr>
                </a:solidFill>
              </a:rPr>
              <a:t>devLink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498890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0050" y="450294"/>
            <a:ext cx="445051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Erlang, CQRS </a:t>
            </a:r>
            <a:endParaRPr lang="en-US" sz="5400" b="1" dirty="0" smtClean="0"/>
          </a:p>
          <a:p>
            <a:r>
              <a:rPr lang="en-US" sz="5400" b="1" dirty="0" smtClean="0"/>
              <a:t>and </a:t>
            </a:r>
            <a:r>
              <a:rPr lang="en-US" sz="5400" b="1" dirty="0"/>
              <a:t>.NET </a:t>
            </a:r>
            <a:endParaRPr lang="en-US" sz="5400" b="1" dirty="0" smtClean="0"/>
          </a:p>
          <a:p>
            <a:r>
              <a:rPr lang="en-US" sz="5400" b="1" dirty="0" smtClean="0"/>
              <a:t>walk </a:t>
            </a:r>
            <a:r>
              <a:rPr lang="en-US" sz="5400" b="1" dirty="0"/>
              <a:t>into a </a:t>
            </a:r>
            <a:r>
              <a:rPr lang="en-US" sz="5400" b="1" dirty="0" smtClean="0"/>
              <a:t>bar</a:t>
            </a:r>
            <a:endParaRPr lang="en-US" sz="5400" b="1" dirty="0"/>
          </a:p>
        </p:txBody>
      </p:sp>
      <p:pic>
        <p:nvPicPr>
          <p:cNvPr id="13" name="Picture 6" descr="devlink2012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450293"/>
            <a:ext cx="2433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3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What is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CQRS</a:t>
            </a:r>
            <a:br>
              <a:rPr lang="en-US" sz="6600" b="1" dirty="0">
                <a:solidFill>
                  <a:schemeClr val="bg1"/>
                </a:solidFill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1993880"/>
            <a:ext cx="800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takes </a:t>
            </a:r>
            <a:r>
              <a:rPr lang="en-US" sz="3600" dirty="0">
                <a:solidFill>
                  <a:schemeClr val="bg1"/>
                </a:solidFill>
              </a:rPr>
              <a:t>the programming principle of CQS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(read or write – pick one)</a:t>
            </a:r>
            <a:r>
              <a:rPr lang="en-US" sz="3600" i="1" dirty="0">
                <a:solidFill>
                  <a:schemeClr val="bg1"/>
                </a:solidFill>
              </a:rPr>
              <a:t> 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applies it “to the big”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CQRS extends CQS to the big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Command 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1600200"/>
            <a:ext cx="8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“Every </a:t>
            </a:r>
            <a:r>
              <a:rPr lang="en-US" sz="3600" dirty="0">
                <a:solidFill>
                  <a:schemeClr val="bg1"/>
                </a:solidFill>
              </a:rPr>
              <a:t>method should either be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a </a:t>
            </a:r>
            <a:r>
              <a:rPr lang="en-US" sz="3600" b="1" dirty="0">
                <a:solidFill>
                  <a:schemeClr val="bg1"/>
                </a:solidFill>
              </a:rPr>
              <a:t>command </a:t>
            </a:r>
            <a:r>
              <a:rPr lang="en-US" sz="3600" dirty="0" smtClean="0">
                <a:solidFill>
                  <a:schemeClr val="bg1"/>
                </a:solidFill>
              </a:rPr>
              <a:t>that </a:t>
            </a:r>
            <a:r>
              <a:rPr lang="en-US" sz="3600" dirty="0">
                <a:solidFill>
                  <a:schemeClr val="bg1"/>
                </a:solidFill>
              </a:rPr>
              <a:t>performs an action, 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or </a:t>
            </a:r>
            <a:r>
              <a:rPr lang="en-US" sz="3600" dirty="0">
                <a:solidFill>
                  <a:schemeClr val="bg1"/>
                </a:solidFill>
              </a:rPr>
              <a:t>a </a:t>
            </a:r>
            <a:r>
              <a:rPr lang="en-US" sz="3600" b="1" dirty="0">
                <a:solidFill>
                  <a:schemeClr val="bg1"/>
                </a:solidFill>
              </a:rPr>
              <a:t>query</a:t>
            </a:r>
            <a:r>
              <a:rPr lang="en-US" sz="3600" dirty="0">
                <a:solidFill>
                  <a:schemeClr val="bg1"/>
                </a:solidFill>
              </a:rPr>
              <a:t> that returns data to the caller,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but </a:t>
            </a:r>
            <a:r>
              <a:rPr lang="en-US" sz="3600" dirty="0">
                <a:solidFill>
                  <a:schemeClr val="bg1"/>
                </a:solidFill>
              </a:rPr>
              <a:t>not both</a:t>
            </a:r>
            <a:r>
              <a:rPr lang="en-US" sz="3600" dirty="0" smtClean="0">
                <a:solidFill>
                  <a:schemeClr val="bg1"/>
                </a:solidFill>
              </a:rPr>
              <a:t>.”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CQRS extends CQS to the big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Command 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(CQS)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2263676"/>
            <a:ext cx="8001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MutateState</a:t>
            </a: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DontChangeAnything</a:t>
            </a:r>
            <a:r>
              <a:rPr lang="en-U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sz="32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CQRS extends CQS to the big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 is 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What is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1144012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Domain Driven Design: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i="1" dirty="0" smtClean="0">
                <a:solidFill>
                  <a:schemeClr val="bg1"/>
                </a:solidFill>
              </a:rPr>
              <a:t>it sounds good, </a:t>
            </a:r>
            <a:br>
              <a:rPr lang="en-US" sz="4800" i="1" dirty="0" smtClean="0">
                <a:solidFill>
                  <a:schemeClr val="bg1"/>
                </a:solidFill>
              </a:rPr>
            </a:br>
            <a:r>
              <a:rPr lang="en-US" sz="4800" i="1" dirty="0" smtClean="0">
                <a:solidFill>
                  <a:schemeClr val="bg1"/>
                </a:solidFill>
              </a:rPr>
              <a:t>but when I try doing it </a:t>
            </a:r>
            <a:br>
              <a:rPr lang="en-US" sz="4800" i="1" dirty="0" smtClean="0">
                <a:solidFill>
                  <a:schemeClr val="bg1"/>
                </a:solidFill>
              </a:rPr>
            </a:br>
            <a:r>
              <a:rPr lang="en-US" sz="4800" i="1" dirty="0" smtClean="0">
                <a:solidFill>
                  <a:schemeClr val="bg1"/>
                </a:solidFill>
              </a:rPr>
              <a:t>I feel like a big fraud.</a:t>
            </a:r>
          </a:p>
        </p:txBody>
      </p:sp>
    </p:spTree>
    <p:extLst>
      <p:ext uri="{BB962C8B-B14F-4D97-AF65-F5344CB8AC3E}">
        <p14:creationId xmlns:p14="http://schemas.microsoft.com/office/powerpoint/2010/main" val="17588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953000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6"/>
            <a:ext cx="34290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Two way data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00425" y="324612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DTOs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00425" y="239268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IRepository</a:t>
            </a:r>
            <a:r>
              <a:rPr lang="en-US" dirty="0" smtClean="0"/>
              <a:t>&lt;T&gt;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9400" y="1368022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52953" y="50408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oad()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48400" y="1447800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2" y="5040868"/>
            <a:ext cx="75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save()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0" y="167693"/>
            <a:ext cx="1867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Bog standard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(not CQRS)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30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2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1704975" y="734816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store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571624" y="1670698"/>
            <a:ext cx="590550" cy="142693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5537" y="4492792"/>
            <a:ext cx="457200" cy="89535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69045" y="167693"/>
            <a:ext cx="87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CQRS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5375" y="3210608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DTO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28775" y="3839258"/>
            <a:ext cx="533398" cy="1037542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38375" y="5130192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Readonly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621880" y="5355876"/>
            <a:ext cx="814388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00575" y="5130192"/>
            <a:ext cx="1371599" cy="677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Builders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43550" y="3679193"/>
            <a:ext cx="2257425" cy="373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Durable queue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695950" y="3292434"/>
            <a:ext cx="2257425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 Handler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819775" y="2882992"/>
            <a:ext cx="2286000" cy="34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Aggregate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72175" y="2439083"/>
            <a:ext cx="2286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31221" y="4115483"/>
            <a:ext cx="2286000" cy="323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32" name="Flowchart: Magnetic Disk 31"/>
          <p:cNvSpPr/>
          <p:nvPr/>
        </p:nvSpPr>
        <p:spPr>
          <a:xfrm>
            <a:off x="5362575" y="658616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store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429374" y="1565698"/>
            <a:ext cx="609602" cy="75908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200399" y="1186518"/>
            <a:ext cx="509588" cy="5191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436268" y="2543858"/>
            <a:ext cx="850106" cy="16764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781550" y="1186518"/>
            <a:ext cx="504824" cy="59860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252787" y="1858058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EventHandler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457575" y="213428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EventHandler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09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22" y="1295400"/>
            <a:ext cx="5922956" cy="47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keep your privates private</a:t>
            </a:r>
          </a:p>
        </p:txBody>
      </p:sp>
    </p:spTree>
    <p:extLst>
      <p:ext uri="{BB962C8B-B14F-4D97-AF65-F5344CB8AC3E}">
        <p14:creationId xmlns:p14="http://schemas.microsoft.com/office/powerpoint/2010/main" val="128242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304800"/>
            <a:ext cx="899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vendor relationships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should be consensual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1981200"/>
            <a:ext cx="30956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1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923925"/>
            <a:ext cx="45720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 smtClean="0"/>
              <a:t>$</a:t>
            </a:r>
          </a:p>
          <a:p>
            <a:pPr algn="ctr"/>
            <a:r>
              <a:rPr lang="en-US" sz="2000" b="1" dirty="0"/>
              <a:t>$</a:t>
            </a:r>
            <a:endParaRPr lang="en-US" sz="20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54673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912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341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675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009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003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37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671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005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339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bg1"/>
                </a:solidFill>
              </a:rPr>
              <a:t>tunable performance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9363821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simplify conflicts, </a:t>
            </a:r>
            <a:r>
              <a:rPr lang="en-US" sz="4800" dirty="0">
                <a:solidFill>
                  <a:schemeClr val="bg1"/>
                </a:solidFill>
              </a:rPr>
              <a:t>read-write </a:t>
            </a:r>
            <a:r>
              <a:rPr lang="en-US" sz="4800" dirty="0" smtClean="0">
                <a:solidFill>
                  <a:schemeClr val="bg1"/>
                </a:solidFill>
              </a:rPr>
              <a:t>contention, </a:t>
            </a:r>
            <a:r>
              <a:rPr lang="en-US" sz="4800" dirty="0">
                <a:solidFill>
                  <a:schemeClr val="bg1"/>
                </a:solidFill>
              </a:rPr>
              <a:t>and concurrency</a:t>
            </a:r>
          </a:p>
          <a:p>
            <a:pPr lvl="1" algn="ctr" fontAlgn="base"/>
            <a:endParaRPr lang="en-US" sz="4800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52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9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53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86525" y="38576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85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193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52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86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195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15125" y="4357346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/>
                </a:solidFill>
              </a:rPr>
              <a:t>explicit &amp; tunable staleness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54847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9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0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http://memegenerator.net/Twin-Peaks-Log-Lady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538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825" y="1295400"/>
            <a:ext cx="5486400" cy="280076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schemeClr val="bg1"/>
                </a:solidFill>
              </a:rPr>
              <a:t>Big Design Upfront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YAGNI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Just-in-Time</a:t>
            </a:r>
            <a:r>
              <a:rPr lang="en-US" sz="4400" dirty="0">
                <a:solidFill>
                  <a:schemeClr val="bg1"/>
                </a:solidFill>
              </a:rPr>
              <a:t/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 smtClean="0">
                <a:solidFill>
                  <a:schemeClr val="bg1"/>
                </a:solidFill>
              </a:rPr>
              <a:t>Maintenance</a:t>
            </a: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0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.NET?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0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Why .NET? Made by programming heroes!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8" descr="File:Popular Electronics Cover Jan 19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7" y="533399"/>
            <a:ext cx="3801903" cy="50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BRYANH~1\AppData\Local\Temp\enhtmlclip\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55319"/>
            <a:ext cx="289560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young-bill-gates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83230"/>
            <a:ext cx="39687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Erlang?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2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Xenix Screensn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27" y="918682"/>
            <a:ext cx="5692573" cy="3958118"/>
          </a:xfrm>
          <a:prstGeom prst="rect">
            <a:avLst/>
          </a:prstGeom>
          <a:ex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sp>
        <p:nvSpPr>
          <p:cNvPr id="2" name="TextBox 1"/>
          <p:cNvSpPr txBox="1"/>
          <p:nvPr/>
        </p:nvSpPr>
        <p:spPr>
          <a:xfrm>
            <a:off x="381000" y="3118957"/>
            <a:ext cx="2418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1980 licensed UNIX source code from AT&amp;T branded it </a:t>
            </a:r>
            <a:r>
              <a:rPr lang="en-US" dirty="0" err="1" smtClean="0">
                <a:solidFill>
                  <a:schemeClr val="bg1"/>
                </a:solidFill>
              </a:rPr>
              <a:t>Xenix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(later sold it to SCO)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076" name="Picture 4" descr="File:Microsoft-Staff-19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8683"/>
            <a:ext cx="241895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.NET? Made by smart business people 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" name="Picture 98" descr="https://encrypted-tbn3.google.com/images?q=tbn:ANd9GcR_Gm8v9UUwJAtmfDUbMdrqA3qg419BfrIPR6vTmnLoR5K80sv0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58" y="3260920"/>
            <a:ext cx="1360334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Picture 96" descr="https://encrypted-tbn2.google.com/images?q=tbn:ANd9GcSeEVL2IQrPwA4uL--ROFwxB4znLjoKNCuGqV1c0UXXtiZj9lUJ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" y="3526948"/>
            <a:ext cx="1320253" cy="132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https://encrypted-tbn3.google.com/images?q=tbn:ANd9GcRgap-kxXuYqQuFVRImrRLgfpbcc7rbOz6ZhBoWNriHchbsNxFnO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904" y="4556330"/>
            <a:ext cx="588554" cy="54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 descr="http://195.224.149.148/SB/MS_Visual_InterDev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2" y="2554931"/>
            <a:ext cx="881743" cy="81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Popular Electronics Cover Jan 197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2" y="278414"/>
            <a:ext cx="816075" cy="10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BRYANH~1\AppData\Local\Temp\enhtmlclip\Imag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30" y="1491134"/>
            <a:ext cx="988685" cy="59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itbusiness.ca/images/articles/Mar24/ms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24" y="290396"/>
            <a:ext cx="943865" cy="73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Xenix Screensn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56" y="290396"/>
            <a:ext cx="1089336" cy="7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upload.wikimedia.org/wikipedia/commons/thumb/e/e9/Ms_xenix.png/250px-Ms_xenix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48" y="306849"/>
            <a:ext cx="813625" cy="7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rinc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5" y="1029030"/>
            <a:ext cx="1069014" cy="43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tartingMsdos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63" y="1245985"/>
            <a:ext cx="1340233" cy="49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OS/2 Warp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93" y="277609"/>
            <a:ext cx="1264432" cy="95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BRYANH~1\AppData\Local\Temp\enhtmlclip\Image(2)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02" y="1312391"/>
            <a:ext cx="1845198" cy="100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Windows 95 Desktop screenshot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25" y="2316366"/>
            <a:ext cx="1035724" cy="77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isualBasicLogo.gif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50" y="2294753"/>
            <a:ext cx="1231524" cy="58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upload.wikimedia.org/wikipedia/commons/thumb/e/ef/Anders_Hejlsberg.jpg/220px-Anders_Hejlsberg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47" y="3210284"/>
            <a:ext cx="464440" cy="6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 Sharp wordmark.sv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02" y="2661332"/>
            <a:ext cx="541230" cy="37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indows Phone 6.5.3 screenshot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4" y="4854955"/>
            <a:ext cx="816075" cy="10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Windows 8 Logo.sv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24" y="5553779"/>
            <a:ext cx="1287314" cy="2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Boxshot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48" y="4290782"/>
            <a:ext cx="658144" cy="79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http://upload.wikimedia.org/wikipedia/en/thumb/4/4f/1981BillPaul.jpg/220px-1981BillPaul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614" y="306849"/>
            <a:ext cx="1072464" cy="74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ttp://upload.wikimedia.org/wikipedia/commons/thumb/9/98/Billgates.JPG/220px-Billgates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98" y="2597960"/>
            <a:ext cx="1459194" cy="10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http://webtoolfeed.files.wordpress.com/2012/01/steve-balmer-developers-developers-developers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579" y="3573882"/>
            <a:ext cx="18986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Microsoft Office 2010 wordmark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52" y="5358059"/>
            <a:ext cx="1242323" cy="29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https://encrypted-tbn0.google.com/images?q=tbn:ANd9GcTE3ELF5Piy0_busQizUz5o6a1-JObAw3tE-ZS2DSV8H4RvC5vlag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37" y="4185942"/>
            <a:ext cx="830630" cy="3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http://www.codeproject.com/KB/net-languages/intro_vjsharp/vjsharp.gif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15" y="2281279"/>
            <a:ext cx="777463" cy="6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https://encrypted-tbn1.google.com/images?q=tbn:ANd9GcTA37hAkPZTGPMuFauEXh28s6cLp9O39NKSL9U9jiGjCejerVrZ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461" y="3786383"/>
            <a:ext cx="633835" cy="5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https://encrypted-tbn0.google.com/images?q=tbn:ANd9GcTCbJDDirsQoTekagKk27qpGh0ITlL95dGvU3YDzAu8rlP1ELHF4Q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36" y="4574274"/>
            <a:ext cx="790545" cy="51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Picture 64" descr="http://blog.seattlepi.com/microsoft/library/zune_logo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01" y="5087137"/>
            <a:ext cx="976432" cy="3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https://encrypted-tbn1.google.com/images?q=tbn:ANd9GcQv4YbXeX3YKKSzSxj47j-SKwselcbLmOVSOgcLLfOmiQtLKAEYNw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953" y="2847154"/>
            <a:ext cx="252300" cy="4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68" descr="https://encrypted-tbn0.google.com/images?q=tbn:ANd9GcQ0NRUyAKRiWs9po7yJSIsYk64VH8WhTN322bYva6CfQy2pvxwj6Q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50" y="2428194"/>
            <a:ext cx="657225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Picture 72" descr="https://encrypted-tbn0.google.com/images?q=tbn:ANd9GcSNi9Dw-P6U3aNDlwXUoOlUoMn-ACEQaufdN6BtKXLEV1KY24xN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803" y="3094945"/>
            <a:ext cx="560368" cy="56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74" descr="https://encrypted-tbn3.google.com/images?q=tbn:ANd9GcQT1zSUuKC_Ki37PE1b-_F0mYxIZlIr8MEsS0QfE8Iu78VJiS6o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43" y="2272348"/>
            <a:ext cx="79057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4" name="Picture 76" descr="https://encrypted-tbn0.google.com/images?q=tbn:ANd9GcSdRrtw1SYX6GsohYK6quozWnL629RJIaU0KG0SBsTpe3KAVAQ-Ow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56" y="3865020"/>
            <a:ext cx="1243487" cy="6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Picture 80" descr="https://encrypted-tbn1.google.com/images?q=tbn:ANd9GcSgOWWITxQS9wCZuRBP5jf6MJKvOUPAf0yaCcnAvy4YfmU_HrP0GA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24" y="2936310"/>
            <a:ext cx="921572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 descr="https://encrypted-tbn1.google.com/images?q=tbn:ANd9GcQCK14gsRFXjixiWVs6G_Y40Mf6pUgt8Fsm8NjZidS2r72jogez7Q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43" y="1292967"/>
            <a:ext cx="1191430" cy="114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94" descr="https://encrypted-tbn2.google.com/images?q=tbn:ANd9GcTaP1iCptnFFKIR-aNIiLUY_1X1u5RgfLJGyqZ-xKwt2FwIJW91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91" y="5284921"/>
            <a:ext cx="794894" cy="59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 descr="https://encrypted-tbn2.google.com/images?q=tbn:ANd9GcQiRkpQnK5i4YoHKvBEqf6gpbUMSO99j7plI0XybExFNmqIjBzc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17" y="4677903"/>
            <a:ext cx="1447242" cy="40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Microsoft Surface with Touch Cover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74" y="3991686"/>
            <a:ext cx="1410943" cy="109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 descr="https://encrypted-tbn0.google.com/images?q=tbn:ANd9GcRuhdV7sse9hf5XKvDepqlMhFUAJPokNHYSy-6BhIPdWnmP8ppm4Q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15" y="5344078"/>
            <a:ext cx="750785" cy="3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Picture 106" descr="https://encrypted-tbn1.google.com/images?q=tbn:ANd9GcSz5NOuhPmBvJMpGnJ52I-VhVIVvUaXZK_5DNr1WCnPo8BvRy_R5g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34" y="1596597"/>
            <a:ext cx="784045" cy="3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 descr="https://encrypted-tbn1.google.com/images?q=tbn:ANd9GcQDKYYnX1I8IQ43ifWYPH6XAMdvQz9fXommVK41xHukrPr012eBTg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81" y="687103"/>
            <a:ext cx="1260008" cy="29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8" name="Picture 120" descr="https://encrypted-tbn2.google.com/images?q=tbn:ANd9GcSU9JDHhMCJOkfXpDseQpQQT1bPKBM3lbYjQnJ_WSlbhJpGQfpo3A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17" y="3465592"/>
            <a:ext cx="706473" cy="70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122" descr="https://encrypted-tbn1.google.com/images?q=tbn:ANd9GcTz1eKmCtfmCMqteVX5Q55ERO9l9DLnQrZIWec9NPcpg87AjgxB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78" y="3907746"/>
            <a:ext cx="609600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2" name="Picture 124" descr="https://encrypted-tbn2.google.com/images?q=tbn:ANd9GcSTKIXOCWk2Wrwxya1EnzurOIsXnqNAPi6gQL0CHYwbHZCrVylM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75" y="4957624"/>
            <a:ext cx="748106" cy="32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4" name="Picture 126" descr="Yammer logo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43" y="5212066"/>
            <a:ext cx="1100105" cy="2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Picture 128" descr="http://upload.wikimedia.org/wikipedia/en/thumb/d/d4/Windows_Longhorn_logo.svg/150px-Windows_Longhorn_logo.svg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24" y="5399005"/>
            <a:ext cx="553026" cy="55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0" name="Picture 132" descr="Microsoft Logo Historical.sv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03" y="331663"/>
            <a:ext cx="1271786" cy="27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2" name="Picture 134" descr="https://encrypted-tbn2.google.com/images?q=tbn:ANd9GcTur65lnXrjkkasccfxUzpbU0QWzwzjIPT9mO8JEDA9eoGpaI0P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70" y="2919591"/>
            <a:ext cx="686545" cy="69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4" name="Picture 136" descr="http://upload.wikimedia.org/wikipedia/commons/thumb/2/27/Microsoft_sign_closeup.jpg/200px-Microsoft_sign_closeup.jp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24" y="1312390"/>
            <a:ext cx="1013211" cy="75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8" name="Picture 140" descr="The fully-packaged Windows 1.0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74" y="1329759"/>
            <a:ext cx="750872" cy="86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ular Callout 22"/>
          <p:cNvSpPr/>
          <p:nvPr/>
        </p:nvSpPr>
        <p:spPr>
          <a:xfrm>
            <a:off x="2971800" y="484055"/>
            <a:ext cx="3640459" cy="3146611"/>
          </a:xfrm>
          <a:prstGeom prst="wedgeRectCallout">
            <a:avLst>
              <a:gd name="adj1" fmla="val -26530"/>
              <a:gd name="adj2" fmla="val 62058"/>
            </a:avLst>
          </a:prstGeom>
          <a:solidFill>
            <a:srgbClr val="FFFFCC"/>
          </a:solidFill>
          <a:ln w="15875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274320" tIns="274320" rIns="274320" rtlCol="0" anchor="ctr"/>
          <a:lstStyle/>
          <a:p>
            <a:r>
              <a:rPr lang="en-US" sz="2600" dirty="0">
                <a:latin typeface="Arial Narrow" pitchFamily="34" charset="0"/>
                <a:cs typeface="Arial" pitchFamily="34" charset="0"/>
              </a:rPr>
              <a:t>It looks like </a:t>
            </a:r>
            <a:r>
              <a:rPr lang="en-US" sz="2600" dirty="0" smtClean="0">
                <a:latin typeface="Arial Narrow" pitchFamily="34" charset="0"/>
                <a:cs typeface="Arial" pitchFamily="34" charset="0"/>
              </a:rPr>
              <a:t>you want to do something with a computer.</a:t>
            </a:r>
            <a:br>
              <a:rPr lang="en-US" sz="2600" dirty="0" smtClean="0">
                <a:latin typeface="Arial Narrow" pitchFamily="34" charset="0"/>
                <a:cs typeface="Arial" pitchFamily="34" charset="0"/>
              </a:rPr>
            </a:br>
            <a:endParaRPr lang="en-US" sz="2600" dirty="0" smtClean="0">
              <a:latin typeface="Arial Narrow" pitchFamily="34" charset="0"/>
              <a:cs typeface="Arial" pitchFamily="34" charset="0"/>
            </a:endParaRPr>
          </a:p>
          <a:p>
            <a:r>
              <a:rPr lang="en-US" sz="2600" dirty="0" smtClean="0">
                <a:latin typeface="Arial Narrow" pitchFamily="34" charset="0"/>
                <a:cs typeface="Arial" pitchFamily="34" charset="0"/>
              </a:rPr>
              <a:t>Would you like help?</a:t>
            </a:r>
            <a:br>
              <a:rPr lang="en-US" sz="2600" dirty="0" smtClean="0">
                <a:latin typeface="Arial Narrow" pitchFamily="34" charset="0"/>
                <a:cs typeface="Arial" pitchFamily="34" charset="0"/>
              </a:rPr>
            </a:br>
            <a:endParaRPr lang="en-US" sz="2600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126" name="Picture 78" descr="https://encrypted-tbn0.google.com/images?q=tbn:ANd9GcTzM9RmMFDWLx8pCDLminAH38AUoYgEcDehaCZeTqY64ZzAYavNlA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80075"/>
            <a:ext cx="1787325" cy="17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indows Phone 7.5 Start Screen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592" y="4427416"/>
            <a:ext cx="877737" cy="146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0" y="6032462"/>
            <a:ext cx="9220200" cy="8255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.NET? &gt; Microsoft has a lot of stuff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3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2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2986" y="152400"/>
            <a:ext cx="6476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CQRS core concepts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1524000"/>
            <a:ext cx="6934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Task-based </a:t>
            </a:r>
            <a:r>
              <a:rPr lang="en-US" sz="2800" dirty="0">
                <a:solidFill>
                  <a:schemeClr val="bg1"/>
                </a:solidFill>
              </a:rPr>
              <a:t>UI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Separate data stores for reads and writes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Commands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Aggregates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Queries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Eventual consistency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sourcing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Messaging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Parts of CQRS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Inductive User Interface / Task-based UI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2187476"/>
            <a:ext cx="7848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Focus each screen on a single task.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State </a:t>
            </a:r>
            <a:r>
              <a:rPr lang="en-US" sz="3600" dirty="0">
                <a:solidFill>
                  <a:schemeClr val="bg1"/>
                </a:solidFill>
              </a:rPr>
              <a:t>the task.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Make </a:t>
            </a:r>
            <a:r>
              <a:rPr lang="en-US" sz="3600" dirty="0" smtClean="0">
                <a:solidFill>
                  <a:schemeClr val="bg1"/>
                </a:solidFill>
              </a:rPr>
              <a:t>each</a:t>
            </a:r>
            <a:r>
              <a:rPr lang="en-US" sz="3600" dirty="0" smtClean="0">
                <a:solidFill>
                  <a:schemeClr val="bg1"/>
                </a:solidFill>
              </a:rPr>
              <a:t> screen </a:t>
            </a:r>
            <a:r>
              <a:rPr lang="en-US" sz="3600" dirty="0" smtClean="0">
                <a:solidFill>
                  <a:schemeClr val="bg1"/>
                </a:solidFill>
              </a:rPr>
              <a:t>suit </a:t>
            </a:r>
            <a:r>
              <a:rPr lang="en-US" sz="3600" dirty="0">
                <a:solidFill>
                  <a:schemeClr val="bg1"/>
                </a:solidFill>
              </a:rPr>
              <a:t>the task.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chemeClr val="bg1"/>
                </a:solidFill>
              </a:rPr>
              <a:t>Offer </a:t>
            </a:r>
            <a:r>
              <a:rPr lang="en-US" sz="3600" dirty="0">
                <a:solidFill>
                  <a:schemeClr val="bg1"/>
                </a:solidFill>
              </a:rPr>
              <a:t>links to secondary tasks.</a:t>
            </a:r>
          </a:p>
        </p:txBody>
      </p:sp>
    </p:spTree>
    <p:extLst>
      <p:ext uri="{BB962C8B-B14F-4D97-AF65-F5344CB8AC3E}">
        <p14:creationId xmlns:p14="http://schemas.microsoft.com/office/powerpoint/2010/main" val="36205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techrepublic.com/i/tr/cms/contentPics/r00720021107ken01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4" y="533400"/>
            <a:ext cx="7799292" cy="50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&gt; Why .NET? &gt; 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Money 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2000 and “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Inductive UI”</a:t>
            </a:r>
          </a:p>
          <a:p>
            <a:pPr algn="l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8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&gt; Why .NET? Metro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 descr="File:Windows 8 Release Preview Start 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533" y="381000"/>
            <a:ext cx="3691467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667000"/>
            <a:ext cx="4791910" cy="2994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90800"/>
            <a:ext cx="4572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Why Erlang for CQRS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600199"/>
            <a:ext cx="868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“Any sufficiently complicated concurrent </a:t>
            </a:r>
          </a:p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program in another language contains </a:t>
            </a:r>
          </a:p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an ad hoc informally-specified bug-ridden </a:t>
            </a:r>
          </a:p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slow implementation of half of Erlang.”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-</a:t>
            </a:r>
            <a:r>
              <a:rPr lang="en-US" sz="2800" i="1" dirty="0" err="1">
                <a:solidFill>
                  <a:schemeClr val="bg1"/>
                </a:solidFill>
              </a:rPr>
              <a:t>Virding's</a:t>
            </a:r>
            <a:r>
              <a:rPr lang="en-US" sz="2800" i="1" dirty="0">
                <a:solidFill>
                  <a:schemeClr val="bg1"/>
                </a:solidFill>
              </a:rPr>
              <a:t> First Rule of Programming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7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8382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5791200"/>
            <a:ext cx="8986520" cy="727414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Why Erlang for CQRS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7203"/>
            <a:ext cx="8831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Right tool for the </a:t>
            </a:r>
            <a:r>
              <a:rPr lang="en-US" sz="4800" dirty="0" smtClean="0"/>
              <a:t>job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586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</a:t>
            </a:r>
            <a:endParaRPr lang="en-US" dirty="0"/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92" y="5410200"/>
            <a:ext cx="1127779" cy="10973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2107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9" y="256417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348871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59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29172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11" y="3297107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0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2" y="4225046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64" y="2564171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421070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1" y="3234389"/>
            <a:ext cx="20478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7677" y="304800"/>
            <a:ext cx="8231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When you reach for CQRS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you are solving </a:t>
            </a:r>
            <a:r>
              <a:rPr lang="en-US" sz="3200" dirty="0" smtClean="0">
                <a:solidFill>
                  <a:schemeClr val="bg1"/>
                </a:solidFill>
              </a:rPr>
              <a:t>problems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that led these guys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9000" y="5666487"/>
            <a:ext cx="818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…to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27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can see so much better through these new retina implants i got today.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-381000"/>
            <a:ext cx="6629400" cy="889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31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7432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First, what in the heck 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is Erlang?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2741474"/>
            <a:ext cx="8991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Erlang (the language)</a:t>
            </a:r>
          </a:p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+ OTP (libraries, </a:t>
            </a:r>
            <a:r>
              <a:rPr lang="en-US" sz="3600" dirty="0" smtClean="0">
                <a:solidFill>
                  <a:schemeClr val="bg1"/>
                </a:solidFill>
              </a:rPr>
              <a:t>practices, reusable bits)</a:t>
            </a:r>
            <a:endParaRPr lang="en-US" sz="3600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3600" dirty="0">
                <a:solidFill>
                  <a:schemeClr val="bg1"/>
                </a:solidFill>
              </a:rPr>
              <a:t>+ ERTS (Erlang Runtime System)</a:t>
            </a:r>
          </a:p>
        </p:txBody>
      </p:sp>
    </p:spTree>
    <p:extLst>
      <p:ext uri="{BB962C8B-B14F-4D97-AF65-F5344CB8AC3E}">
        <p14:creationId xmlns:p14="http://schemas.microsoft.com/office/powerpoint/2010/main" val="42480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visit my blog at http://www.codeswamp.com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350" y="4648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“Getting started” links, script to build Erlang from source on Ubuntu, ongoing screencasts of the Erlang tool-chain,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Info on the book-in-progress “Erlang for .NET Developers”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658100" cy="38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55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97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join your local FP group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" y="2819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http://nashfp.github.com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0220" y="762000"/>
            <a:ext cx="67473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NashFP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Nashville </a:t>
            </a:r>
            <a:r>
              <a:rPr lang="en-US" sz="3600" dirty="0">
                <a:solidFill>
                  <a:schemeClr val="bg1"/>
                </a:solidFill>
              </a:rPr>
              <a:t>Functional Programmers</a:t>
            </a:r>
          </a:p>
        </p:txBody>
      </p:sp>
    </p:spTree>
    <p:extLst>
      <p:ext uri="{BB962C8B-B14F-4D97-AF65-F5344CB8AC3E}">
        <p14:creationId xmlns:p14="http://schemas.microsoft.com/office/powerpoint/2010/main" val="3280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bryanhunter.freshbrewedcode.com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	and old stuff at 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4105275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4004608"/>
            <a:ext cx="51911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2400" dirty="0">
                <a:solidFill>
                  <a:schemeClr val="bg1"/>
                </a:solidFill>
              </a:rPr>
              <a:t>1000 Main Street, Suite 201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Nashville, TN </a:t>
            </a:r>
            <a:r>
              <a:rPr lang="en-US" sz="24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OK,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now </a:t>
            </a:r>
            <a:r>
              <a:rPr lang="en-US" sz="7200" i="1" dirty="0" smtClean="0">
                <a:solidFill>
                  <a:schemeClr val="bg1"/>
                </a:solidFill>
              </a:rPr>
              <a:t>why</a:t>
            </a:r>
            <a:r>
              <a:rPr lang="en-US" sz="7200" dirty="0" smtClean="0">
                <a:solidFill>
                  <a:schemeClr val="bg1"/>
                </a:solidFill>
              </a:rPr>
              <a:t> Erlang?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4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Erlang?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894873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Erlang is </a:t>
            </a:r>
            <a:r>
              <a:rPr lang="en-US" sz="4800" b="1" dirty="0">
                <a:solidFill>
                  <a:schemeClr val="bg1"/>
                </a:solidFill>
              </a:rPr>
              <a:t>open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4800" b="1" dirty="0">
                <a:solidFill>
                  <a:schemeClr val="bg1"/>
                </a:solidFill>
              </a:rPr>
              <a:t>proven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cross-platform</a:t>
            </a:r>
            <a:r>
              <a:rPr lang="en-US" sz="4800" dirty="0">
                <a:solidFill>
                  <a:schemeClr val="bg1"/>
                </a:solidFill>
              </a:rPr>
              <a:t>.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writing </a:t>
            </a:r>
            <a:r>
              <a:rPr lang="en-US" sz="4800" b="1" dirty="0">
                <a:solidFill>
                  <a:schemeClr val="bg1"/>
                </a:solidFill>
              </a:rPr>
              <a:t>reliable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concurrent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bg1"/>
                </a:solidFill>
              </a:rPr>
              <a:t>distributed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systems. 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</a:rPr>
              <a:t>Its </a:t>
            </a:r>
            <a:r>
              <a:rPr lang="en-US" sz="4800" b="1" dirty="0" smtClean="0">
                <a:solidFill>
                  <a:schemeClr val="bg1"/>
                </a:solidFill>
              </a:rPr>
              <a:t>pattern matching </a:t>
            </a: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4800" dirty="0" smtClean="0">
                <a:solidFill>
                  <a:schemeClr val="bg1"/>
                </a:solidFill>
              </a:rPr>
              <a:t>FTW.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open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2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" y="1219200"/>
            <a:ext cx="9143999" cy="516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524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1" name="Oval Callout 10"/>
          <p:cNvSpPr/>
          <p:nvPr/>
        </p:nvSpPr>
        <p:spPr>
          <a:xfrm>
            <a:off x="3810000" y="9144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2" name="Oval Callout 11"/>
          <p:cNvSpPr/>
          <p:nvPr/>
        </p:nvSpPr>
        <p:spPr>
          <a:xfrm>
            <a:off x="6248400" y="8382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cross-platform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heme/_rels/them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vlinkTitleSlid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On-screen Show (4:3)</PresentationFormat>
  <Paragraphs>347</Paragraphs>
  <Slides>55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Office Theme</vt:lpstr>
      <vt:lpstr>1_Office Theme</vt:lpstr>
      <vt:lpstr>devlinkTitleSlide</vt:lpstr>
      <vt:lpstr>Erlang, CQRS and .NET walk into a bar </vt:lpstr>
      <vt:lpstr>PowerPoint Presentation</vt:lpstr>
      <vt:lpstr>Why?</vt:lpstr>
      <vt:lpstr>Why Erlang?</vt:lpstr>
      <vt:lpstr>First, what in the heck  is Erlang?</vt:lpstr>
      <vt:lpstr>OK,  now why Erlang?</vt:lpstr>
      <vt:lpstr>&gt; Why Erlang?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Erlang reliability</vt:lpstr>
      <vt:lpstr>&gt; Erlang reliability</vt:lpstr>
      <vt:lpstr>What and why  CQRS?</vt:lpstr>
      <vt:lpstr>CQRS is  Command Query Responsibility Segregation.</vt:lpstr>
      <vt:lpstr>CQRS is  an architectural  pattern.</vt:lpstr>
      <vt:lpstr>CQRS </vt:lpstr>
      <vt:lpstr>Command Query Separation (CQS)</vt:lpstr>
      <vt:lpstr>Command Query Separation (CQS)</vt:lpstr>
      <vt:lpstr>CQRS is  heresy</vt:lpstr>
      <vt:lpstr>Why CQRS?</vt:lpstr>
      <vt:lpstr>&gt; Why CQRS?</vt:lpstr>
      <vt:lpstr>&gt; Why CQRS?</vt:lpstr>
      <vt:lpstr>&gt; How CQRS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.NET?</vt:lpstr>
      <vt:lpstr>&gt; Why .NET? Made by programming heroes!</vt:lpstr>
      <vt:lpstr>PowerPoint Presentation</vt:lpstr>
      <vt:lpstr>PowerPoint Presentation</vt:lpstr>
      <vt:lpstr>PowerPoint Presentation</vt:lpstr>
      <vt:lpstr>&gt; Parts of CQRS?</vt:lpstr>
      <vt:lpstr>PowerPoint Presentation</vt:lpstr>
      <vt:lpstr>PowerPoint Presentation</vt:lpstr>
      <vt:lpstr>&gt; Why Erlang for CQRS?</vt:lpstr>
      <vt:lpstr>&gt; Why Erlang for CQRS?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2012-09-02T02:42:21Z</dcterms:created>
  <dcterms:modified xsi:type="dcterms:W3CDTF">2012-09-02T02:42:27Z</dcterms:modified>
</cp:coreProperties>
</file>